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84" r:id="rId13"/>
    <p:sldId id="283" r:id="rId14"/>
    <p:sldId id="285" r:id="rId15"/>
    <p:sldId id="275" r:id="rId16"/>
    <p:sldId id="282" r:id="rId17"/>
    <p:sldId id="277" r:id="rId18"/>
    <p:sldId id="286" r:id="rId19"/>
    <p:sldId id="278" r:id="rId20"/>
    <p:sldId id="281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3612" autoAdjust="0"/>
  </p:normalViewPr>
  <p:slideViewPr>
    <p:cSldViewPr>
      <p:cViewPr>
        <p:scale>
          <a:sx n="80" d="100"/>
          <a:sy n="80" d="100"/>
        </p:scale>
        <p:origin x="-720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76;&#1086;&#1082;&#1091;&#1084;&#1077;&#1085;&#1090;&#1099;&#1082;&#1086;&#1084;&#1080;&#1090;&#1077;&#1090;&#1072;\&#1054;&#1041;&#1065;&#1040;&#1071;\&#1089;&#1083;&#1072;&#1081;&#1076;&#1099;%20&#1085;&#1072;%20&#1087;&#1091;&#1073;&#1083;&#1080;&#1095;&#1085;&#1099;&#1077;%20&#1089;&#1083;&#1091;&#1096;&#1072;&#1085;&#1080;&#1103;%20&#1085;&#1072;%202017%20&#1075;&#1086;&#1076;\&#1050;&#1085;&#1080;&#1075;&#1072;1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_fin\&#1044;&#1086;&#1082;&#1091;&#1084;&#1077;&#1085;&#1090;&#1099;&#1050;&#1086;&#1084;&#1080;&#1090;&#1077;&#1090;&#1072;\&#1054;&#1041;&#1065;&#1040;&#1071;\&#1057;&#1083;&#1072;&#1081;&#1076;&#1099;%20&#1085;&#1072;%20&#1087;&#1091;&#1073;&#1083;&#1080;&#1095;&#1085;&#1099;&#1077;%20&#1089;&#1083;&#1091;&#1096;&#1072;&#1085;&#1080;&#1103;%20&#1087;&#1086;%20&#1073;&#1102;&#1076;&#1078;&#1077;&#1090;&#1091;%20&#1085;&#1072;%202016%20&#1075;&#1086;&#1076;\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8400249711671"/>
          <c:y val="9.0778619432715119E-2"/>
          <c:w val="0.87461836447831565"/>
          <c:h val="0.77238085269992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4 952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4 955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5 025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2020</c:v>
                </c:pt>
                <c:pt idx="1">
                  <c:v> оценка 2021</c:v>
                </c:pt>
                <c:pt idx="2">
                  <c:v>прогноз 2022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4952</c:v>
                </c:pt>
                <c:pt idx="1">
                  <c:v>4955</c:v>
                </c:pt>
                <c:pt idx="2">
                  <c:v>5025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2268544"/>
        <c:axId val="62270080"/>
        <c:axId val="0"/>
      </c:bar3DChart>
      <c:catAx>
        <c:axId val="6226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2270080"/>
        <c:crosses val="autoZero"/>
        <c:auto val="1"/>
        <c:lblAlgn val="ctr"/>
        <c:lblOffset val="100"/>
        <c:noMultiLvlLbl val="0"/>
      </c:catAx>
      <c:valAx>
        <c:axId val="62270080"/>
        <c:scaling>
          <c:orientation val="minMax"/>
          <c:max val="6200"/>
          <c:min val="6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6226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16842368989041"/>
          <c:y val="0.3584342618647679"/>
          <c:w val="0.59625710421406775"/>
          <c:h val="0.4327132457499419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3"/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338613074022998"/>
                  <c:y val="-0.17731363402944197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Штрафы 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1,4%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(2 489,7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288106060784229E-2"/>
                  <c:y val="-0.2316527433933543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Налоги на совокупный доход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10,4%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(17 650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135096810244157E-2"/>
                  <c:y val="-0.24844684508776055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Доходы от использования имущества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10,9%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(18 603 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тыс.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8273105066789139E-2"/>
                  <c:y val="-3.7977799944818216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Остальные налоги и сборы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3,3%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(5 225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649817592420066E-2"/>
                  <c:y val="9.7721456692913447E-2"/>
                </c:manualLayout>
              </c:layout>
              <c:tx>
                <c:rich>
                  <a:bodyPr/>
                  <a:lstStyle/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Акцизы</a:t>
                    </a: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4,3% 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  <a:p>
                    <a:pPr>
                      <a:defRPr sz="1825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(7 318,8 тыс</a:t>
                    </a: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848550799094266E-2"/>
                  <c:y val="0.10577095315915699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 на доходы физических лиц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68%</a:t>
                    </a:r>
                    <a:endPara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25" b="0" i="0" u="none" strike="noStrike" kern="1200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(115 577,9тыс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руб.)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8648475581177368"/>
                  <c:y val="-0.1066548124732457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Государственная  пошлина 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1,7%</a:t>
                    </a:r>
                    <a:endParaRPr lang="ru-RU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(2 915 тыс. руб</a:t>
                    </a:r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.)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'5'!$B$7:$B$13</c:f>
              <c:numCache>
                <c:formatCode>General</c:formatCode>
                <c:ptCount val="7"/>
                <c:pt idx="0">
                  <c:v>1.2</c:v>
                </c:pt>
                <c:pt idx="1">
                  <c:v>10.4</c:v>
                </c:pt>
                <c:pt idx="2">
                  <c:v>10.9</c:v>
                </c:pt>
                <c:pt idx="3">
                  <c:v>3.3</c:v>
                </c:pt>
                <c:pt idx="4">
                  <c:v>4.3</c:v>
                </c:pt>
                <c:pt idx="5">
                  <c:v>68</c:v>
                </c:pt>
                <c:pt idx="6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2855892700156"/>
          <c:y val="9.4648874992725701E-2"/>
          <c:w val="0.70076283003541373"/>
          <c:h val="0.90535112500727344"/>
        </c:manualLayout>
      </c:layout>
      <c:pie3DChart>
        <c:varyColors val="1"/>
        <c:ser>
          <c:idx val="0"/>
          <c:order val="0"/>
          <c:explosion val="24"/>
          <c:dLbls>
            <c:dLbl>
              <c:idx val="0"/>
              <c:layout>
                <c:manualLayout>
                  <c:x val="7.7031021724694074E-2"/>
                  <c:y val="-5.113623038859318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Социальная сфера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84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350188154191572E-2"/>
                  <c:y val="2.93805012426624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2,3 %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431300003162252E-2"/>
                  <c:y val="-2.511039980627881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вопросы-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10,1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73920880371976E-2"/>
                  <c:y val="-0.1202383010564676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1,3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497268827259276"/>
                  <c:y val="-3.3864429180180566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1,6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414135672887713"/>
                  <c:y val="6.824572402008242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Прочие расходы </a:t>
                    </a:r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– </a:t>
                    </a:r>
                  </a:p>
                  <a:p>
                    <a:r>
                      <a:rPr lang="ru-RU" sz="1200" b="1" dirty="0" smtClean="0">
                        <a:latin typeface="Times New Roman" pitchFamily="18" charset="0"/>
                        <a:cs typeface="Times New Roman" pitchFamily="18" charset="0"/>
                      </a:rPr>
                      <a:t>0,7</a:t>
                    </a:r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%</a:t>
                    </a:r>
                    <a:endParaRPr lang="en-US" sz="12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Лист4!$C$111:$C$116</c:f>
              <c:numCache>
                <c:formatCode>0.0</c:formatCode>
                <c:ptCount val="6"/>
                <c:pt idx="0">
                  <c:v>82</c:v>
                </c:pt>
                <c:pt idx="1">
                  <c:v>2.7</c:v>
                </c:pt>
                <c:pt idx="2">
                  <c:v>12.7</c:v>
                </c:pt>
                <c:pt idx="3">
                  <c:v>1.4</c:v>
                </c:pt>
                <c:pt idx="4">
                  <c:v>0.1</c:v>
                </c:pt>
                <c:pt idx="5" formatCode="General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рублей</a:t>
            </a:r>
          </a:p>
        </c:rich>
      </c:tx>
      <c:layout>
        <c:manualLayout>
          <c:xMode val="edge"/>
          <c:yMode val="edge"/>
          <c:x val="0.40122011076456932"/>
          <c:y val="0.145480088298178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41398934093976"/>
          <c:y val="0.30470388911036111"/>
          <c:w val="0.74103661105249563"/>
          <c:h val="0.50448847186913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7030A0"/>
            </a:solidFill>
            <a:ln w="28575"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51 395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ru-RU" dirty="0" smtClean="0"/>
                      <a:t>56 438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aseline="0" dirty="0" smtClean="0"/>
                      <a:t>60 378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2020</c:v>
                </c:pt>
                <c:pt idx="1">
                  <c:v> оценка 2021</c:v>
                </c:pt>
                <c:pt idx="2">
                  <c:v> прогноз 2022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51395</c:v>
                </c:pt>
                <c:pt idx="1">
                  <c:v>56438</c:v>
                </c:pt>
                <c:pt idx="2">
                  <c:v>60000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108800"/>
        <c:axId val="62303232"/>
      </c:barChart>
      <c:catAx>
        <c:axId val="6210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2303232"/>
        <c:crosses val="autoZero"/>
        <c:auto val="1"/>
        <c:lblAlgn val="ctr"/>
        <c:lblOffset val="100"/>
        <c:noMultiLvlLbl val="0"/>
      </c:catAx>
      <c:valAx>
        <c:axId val="62303232"/>
        <c:scaling>
          <c:orientation val="minMax"/>
          <c:max val="60000"/>
          <c:min val="30000"/>
        </c:scaling>
        <c:delete val="0"/>
        <c:axPos val="l"/>
        <c:numFmt formatCode="#,##0" sourceLinked="1"/>
        <c:majorTickMark val="out"/>
        <c:minorTickMark val="cross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6210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3 054,1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3 355,8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3 640,8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2020</c:v>
                </c:pt>
                <c:pt idx="1">
                  <c:v> оценка 2021</c:v>
                </c:pt>
                <c:pt idx="2">
                  <c:v> прогноз 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3054.1</c:v>
                </c:pt>
                <c:pt idx="1">
                  <c:v>3355.8</c:v>
                </c:pt>
                <c:pt idx="2" formatCode="0.00">
                  <c:v>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51776"/>
        <c:axId val="62253312"/>
      </c:barChart>
      <c:catAx>
        <c:axId val="6225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2253312"/>
        <c:crosses val="autoZero"/>
        <c:auto val="1"/>
        <c:lblAlgn val="ctr"/>
        <c:lblOffset val="100"/>
        <c:noMultiLvlLbl val="0"/>
      </c:catAx>
      <c:valAx>
        <c:axId val="62253312"/>
        <c:scaling>
          <c:orientation val="minMax"/>
          <c:max val="3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2251776"/>
        <c:crosses val="autoZero"/>
        <c:crossBetween val="between"/>
        <c:majorUnit val="500"/>
        <c:minorUnit val="250"/>
      </c:valAx>
    </c:plotArea>
    <c:legend>
      <c:legendPos val="t"/>
      <c:layout>
        <c:manualLayout>
          <c:xMode val="edge"/>
          <c:yMode val="edge"/>
          <c:x val="9.5162267975674703E-2"/>
          <c:y val="5.5227523739192382E-2"/>
          <c:w val="0.2326480854492699"/>
          <c:h val="0.1188883424717515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08630665725844"/>
          <c:y val="2.0711848882118692E-2"/>
          <c:w val="0.68949324867718165"/>
          <c:h val="0.845466421665603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00B050"/>
            </a:solidFill>
            <a:ln w="28575"/>
          </c:spPr>
          <c:invertIfNegative val="0"/>
          <c:dPt>
            <c:idx val="0"/>
            <c:invertIfNegative val="0"/>
            <c:bubble3D val="0"/>
            <c:spPr/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8575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2020</c:v>
                </c:pt>
                <c:pt idx="1">
                  <c:v> оценка 2021</c:v>
                </c:pt>
                <c:pt idx="2">
                  <c:v> прогноз 2022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324.3</c:v>
                </c:pt>
                <c:pt idx="1">
                  <c:v>342.9</c:v>
                </c:pt>
                <c:pt idx="2">
                  <c:v>356.5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328576"/>
        <c:axId val="80330112"/>
        <c:axId val="0"/>
      </c:bar3DChart>
      <c:catAx>
        <c:axId val="8032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0330112"/>
        <c:crosses val="autoZero"/>
        <c:auto val="1"/>
        <c:lblAlgn val="ctr"/>
        <c:lblOffset val="100"/>
        <c:noMultiLvlLbl val="0"/>
      </c:catAx>
      <c:valAx>
        <c:axId val="80330112"/>
        <c:scaling>
          <c:orientation val="minMax"/>
          <c:max val="520"/>
          <c:min val="220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032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отчет 2020</c:v>
                </c:pt>
                <c:pt idx="1">
                  <c:v>оценка 2021</c:v>
                </c:pt>
                <c:pt idx="2">
                  <c:v>прогноз 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1913.9</c:v>
                </c:pt>
                <c:pt idx="1">
                  <c:v>2102</c:v>
                </c:pt>
                <c:pt idx="2">
                  <c:v>2241.8000000000002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296256"/>
        <c:axId val="65303296"/>
      </c:lineChart>
      <c:catAx>
        <c:axId val="6529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5303296"/>
        <c:crosses val="autoZero"/>
        <c:auto val="1"/>
        <c:lblAlgn val="ctr"/>
        <c:lblOffset val="100"/>
        <c:noMultiLvlLbl val="0"/>
      </c:catAx>
      <c:valAx>
        <c:axId val="65303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5296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096967754331332"/>
          <c:y val="0.7949228542374227"/>
          <c:w val="0.29806041230428015"/>
          <c:h val="0.1475187871955327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742490298012882"/>
          <c:y val="6.3688911108642304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77061028306767"/>
          <c:y val="8.1455220231729963E-2"/>
          <c:w val="0.83022938971693006"/>
          <c:h val="0.618562050680268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отчет 2020</c:v>
                </c:pt>
                <c:pt idx="1">
                  <c:v>оценка 2021</c:v>
                </c:pt>
                <c:pt idx="2">
                  <c:v>прогноз 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71.599999999999994</c:v>
                </c:pt>
                <c:pt idx="1">
                  <c:v>82.2</c:v>
                </c:pt>
                <c:pt idx="2">
                  <c:v>87.1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0086144"/>
        <c:axId val="80087680"/>
        <c:axId val="0"/>
      </c:bar3DChart>
      <c:catAx>
        <c:axId val="80086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0087680"/>
        <c:crosses val="autoZero"/>
        <c:auto val="1"/>
        <c:lblAlgn val="ctr"/>
        <c:lblOffset val="100"/>
        <c:noMultiLvlLbl val="0"/>
      </c:catAx>
      <c:valAx>
        <c:axId val="8008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crossAx val="8008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407407407407406E-2"/>
                  <c:y val="-2.45587106676899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628 636,7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234567901234566E-2"/>
                  <c:y val="-4.2977985388050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528 784,1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-2.76285495011511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536 521,3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628636.69999999995</c:v>
                </c:pt>
                <c:pt idx="1">
                  <c:v>528784.1</c:v>
                </c:pt>
                <c:pt idx="2">
                  <c:v>536521.30000000005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49E-2"/>
                  <c:y val="-4.29777436684574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631 336,7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593807718479634E-3"/>
                  <c:y val="-5.52570990023023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531 484,1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469135802469133E-2"/>
                  <c:y val="-3.68380660015349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539 221,3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631336.69999999995</c:v>
                </c:pt>
                <c:pt idx="1">
                  <c:v>531484.1</c:v>
                </c:pt>
                <c:pt idx="2">
                  <c:v>539221.30000000005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94"/>
        <c:shape val="cylinder"/>
        <c:axId val="80243328"/>
        <c:axId val="80552320"/>
        <c:axId val="62217280"/>
      </c:bar3DChart>
      <c:catAx>
        <c:axId val="80243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80552320"/>
        <c:crosses val="autoZero"/>
        <c:auto val="1"/>
        <c:lblAlgn val="ctr"/>
        <c:lblOffset val="100"/>
        <c:noMultiLvlLbl val="0"/>
      </c:catAx>
      <c:valAx>
        <c:axId val="8055232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80243328"/>
        <c:crosses val="autoZero"/>
        <c:crossBetween val="between"/>
      </c:valAx>
      <c:serAx>
        <c:axId val="62217280"/>
        <c:scaling>
          <c:orientation val="minMax"/>
        </c:scaling>
        <c:delete val="0"/>
        <c:axPos val="b"/>
        <c:majorTickMark val="out"/>
        <c:minorTickMark val="none"/>
        <c:tickLblPos val="nextTo"/>
        <c:crossAx val="80552320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ru-RU" dirty="0" smtClean="0"/>
              <a:t>Собственные доходы                       Финансовая</a:t>
            </a:r>
            <a:r>
              <a:rPr lang="ru-RU" baseline="0" dirty="0" smtClean="0"/>
              <a:t> помощь</a:t>
            </a:r>
            <a:endParaRPr lang="ru-RU" dirty="0"/>
          </a:p>
        </c:rich>
      </c:tx>
      <c:layout>
        <c:manualLayout>
          <c:xMode val="edge"/>
          <c:yMode val="edge"/>
          <c:x val="0.13287802566345874"/>
          <c:y val="0.891173950299914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592592592592587E-3"/>
          <c:y val="0.20819842768792884"/>
          <c:w val="0.98302469135802473"/>
          <c:h val="0.68312427366976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146 350,7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146350.70000000001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23 428,7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23428.7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458 857,3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458857.3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0598912"/>
        <c:axId val="80600448"/>
      </c:barChart>
      <c:catAx>
        <c:axId val="8059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0600448"/>
        <c:crosses val="autoZero"/>
        <c:auto val="1"/>
        <c:lblAlgn val="ctr"/>
        <c:lblOffset val="100"/>
        <c:noMultiLvlLbl val="0"/>
      </c:catAx>
      <c:valAx>
        <c:axId val="80600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0598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3500048605035394E-4"/>
          <c:y val="2.1816758766336729E-2"/>
          <c:w val="0.74664357927481284"/>
          <c:h val="0.1683285190534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3592542042909"/>
          <c:y val="0.35843432306810707"/>
          <c:w val="0.59625710421406741"/>
          <c:h val="0.4327132457499424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 и т.д.)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 и краевого бюджета (дотации, субсидии, субвенции, а также перечисления от физических и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0.13251</cdr:x>
      <cdr:y>0.01733</cdr:y>
    </cdr:from>
    <cdr:to>
      <cdr:x>0.32348</cdr:x>
      <cdr:y>0.15547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090464" y="71710"/>
          <a:ext cx="1571650" cy="571471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700,0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0.40451</cdr:x>
      <cdr:y>0.10436</cdr:y>
    </cdr:from>
    <cdr:to>
      <cdr:x>0.59549</cdr:x>
      <cdr:y>0.2425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3328955" y="431750"/>
          <a:ext cx="1571690" cy="571489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2 700,0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0.745</cdr:x>
      <cdr:y>0</cdr:y>
    </cdr:from>
    <cdr:to>
      <cdr:x>0.93597</cdr:x>
      <cdr:y>0.17399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6131024" y="0"/>
          <a:ext cx="1571607" cy="719782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Дефицит в сумме</a:t>
          </a:r>
        </a:p>
        <a:p xmlns:a="http://schemas.openxmlformats.org/drawingml/2006/main">
          <a:pPr algn="ctr"/>
          <a:r>
            <a:rPr lang="ru-RU" sz="1200" dirty="0">
              <a:latin typeface="Times New Roman" pitchFamily="18" charset="0"/>
              <a:cs typeface="Times New Roman" pitchFamily="18" charset="0"/>
            </a:rPr>
            <a:t>2 700,0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0.31625</cdr:x>
      <cdr:y>0.69962</cdr:y>
    </cdr:from>
    <cdr:to>
      <cdr:x>0.38625</cdr:x>
      <cdr:y>0.77735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2632" y="259223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0.20125</cdr:x>
      <cdr:y>0.53968</cdr:y>
    </cdr:from>
    <cdr:to>
      <cdr:x>0.31237</cdr:x>
      <cdr:y>0.66962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2448272"/>
          <a:ext cx="914473" cy="589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23,3%)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0.44624</cdr:x>
      <cdr:y>0.71429</cdr:y>
    </cdr:from>
    <cdr:to>
      <cdr:x>0.55735</cdr:x>
      <cdr:y>0.78562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72408" y="3240360"/>
          <a:ext cx="914391" cy="323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(3,7%)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0.69124</cdr:x>
      <cdr:y>0.14286</cdr:y>
    </cdr:from>
    <cdr:to>
      <cdr:x>0.80235</cdr:x>
      <cdr:y>0.25947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648072"/>
          <a:ext cx="914391" cy="529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(73%)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0.315</cdr:x>
      <cdr:y>0.20635</cdr:y>
    </cdr:from>
    <cdr:to>
      <cdr:x>0.40124</cdr:x>
      <cdr:y>0.38127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936104"/>
          <a:ext cx="709721" cy="793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0.53374</cdr:x>
      <cdr:y>0.60246</cdr:y>
    </cdr:from>
    <cdr:to>
      <cdr:x>0.60374</cdr:x>
      <cdr:y>0.7385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92488" y="223224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0.77874</cdr:x>
      <cdr:y>0.19434</cdr:y>
    </cdr:from>
    <cdr:to>
      <cdr:x>0.84874</cdr:x>
      <cdr:y>0.33038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08712" y="720080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3600" dirty="0"/>
        </a:p>
      </cdr:txBody>
    </cdr:sp>
  </cdr:relSizeAnchor>
  <cdr:relSizeAnchor xmlns:cdr="http://schemas.openxmlformats.org/drawingml/2006/chartDrawing">
    <cdr:from>
      <cdr:x>0.83999</cdr:x>
      <cdr:y>2.69889E-7</cdr:y>
    </cdr:from>
    <cdr:to>
      <cdr:x>0.98874</cdr:x>
      <cdr:y>0.15547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912768" y="1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/>
            <a:t>* </a:t>
          </a:r>
          <a:r>
            <a:rPr lang="ru-RU" sz="2000" dirty="0" err="1" smtClean="0"/>
            <a:t>тыс.руб</a:t>
          </a:r>
          <a:r>
            <a:rPr lang="ru-RU" sz="3600" dirty="0" smtClean="0"/>
            <a:t>.</a:t>
          </a:r>
          <a:endParaRPr lang="ru-RU" sz="3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51E-0E83-4060-868F-40077FF1CC9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5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773832"/>
            <a:ext cx="6984776" cy="9269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861048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районе,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60" y="1412776"/>
            <a:ext cx="7920880" cy="2232248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en-US" sz="17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муниципального района «Забайкальский район», в формате доступном для широкого круга пользователей. В представленной информации отражено положение бюджета муниципального района «Забайкальский район» на предстоящий 2022 год и плановый период 2023 и 2024 годов.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454" y="3861048"/>
            <a:ext cx="339819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68760"/>
            <a:ext cx="4248472" cy="86409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Показатели социально-экономического развития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11736709"/>
              </p:ext>
            </p:extLst>
          </p:nvPr>
        </p:nvGraphicFramePr>
        <p:xfrm>
          <a:off x="323528" y="3429001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2564904"/>
            <a:ext cx="439248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 smtClean="0">
                <a:effectLst/>
              </a:rPr>
              <a:t>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700808"/>
            <a:ext cx="302820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/>
              </a:rPr>
              <a:t>Оборот розничной  торговли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95266513"/>
              </p:ext>
            </p:extLst>
          </p:nvPr>
        </p:nvGraphicFramePr>
        <p:xfrm>
          <a:off x="5076056" y="2204864"/>
          <a:ext cx="3654406" cy="144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220072" y="3789040"/>
            <a:ext cx="332022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effectLst/>
                <a:latin typeface="+mn-lt"/>
              </a:rPr>
              <a:t>Оборот  общественного  питания</a:t>
            </a:r>
            <a:endParaRPr lang="ru-RU" sz="1400" b="1" dirty="0">
              <a:solidFill>
                <a:schemeClr val="dk1"/>
              </a:solidFill>
              <a:effectLst/>
              <a:latin typeface="+mn-lt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92863276"/>
              </p:ext>
            </p:extLst>
          </p:nvPr>
        </p:nvGraphicFramePr>
        <p:xfrm>
          <a:off x="4355976" y="4005064"/>
          <a:ext cx="4392488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124744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муниципального района «Забайкальский район» на 2022 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5" name="Рисунок 1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195736" y="3284984"/>
            <a:ext cx="482453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программно – целевых методов управления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4653136"/>
            <a:ext cx="48245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качества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95736" y="2204864"/>
            <a:ext cx="482453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района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95736" y="4149080"/>
            <a:ext cx="48245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Долгосрочное бюджетное планирование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5301208"/>
            <a:ext cx="48245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районного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77272"/>
            <a:ext cx="482453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014916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«Забайкальский район» на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332729"/>
              </p:ext>
            </p:extLst>
          </p:nvPr>
        </p:nvGraphicFramePr>
        <p:xfrm>
          <a:off x="251520" y="2060848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чётень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04"/>
            <a:ext cx="914400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50825" y="1052736"/>
            <a:ext cx="8510588" cy="11517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собственных доходов районного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2022 год»</a:t>
            </a:r>
          </a:p>
        </p:txBody>
      </p:sp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63874"/>
              </p:ext>
            </p:extLst>
          </p:nvPr>
        </p:nvGraphicFramePr>
        <p:xfrm>
          <a:off x="167746" y="2060848"/>
          <a:ext cx="8593667" cy="456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020283"/>
              </p:ext>
            </p:extLst>
          </p:nvPr>
        </p:nvGraphicFramePr>
        <p:xfrm>
          <a:off x="107504" y="1916832"/>
          <a:ext cx="892899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60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1123975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«Структура расходов районного бюджета на 2022 год»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17197"/>
              </p:ext>
            </p:extLst>
          </p:nvPr>
        </p:nvGraphicFramePr>
        <p:xfrm>
          <a:off x="467544" y="1844824"/>
          <a:ext cx="823210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52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районного бюджета по программным и непрограммным мероприятиям на 2022 и плановый период 2023 и 2024 годов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516366"/>
              </p:ext>
            </p:extLst>
          </p:nvPr>
        </p:nvGraphicFramePr>
        <p:xfrm>
          <a:off x="251520" y="1988841"/>
          <a:ext cx="8640962" cy="47525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12205"/>
                <a:gridCol w="1770688"/>
                <a:gridCol w="1629034"/>
                <a:gridCol w="1629035"/>
              </a:tblGrid>
              <a:tr h="52201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 , всего: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631 336,7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531 484,1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539 221,3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9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Программные мероприятия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623 246,4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524 888,6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532 614,9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98,8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4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Непрограммные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8 090,3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6 595,5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6 606,4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013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 %%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1,3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  <a:cs typeface="+mn-cs"/>
                        </a:rPr>
                        <a:t>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052736"/>
            <a:ext cx="6192688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Перечень объектов капитального строительства муниципальной собственности муниципального района «Забайкальский район», в которые осуществляются бюджетные инвестиции на 2022 год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018285"/>
              </p:ext>
            </p:extLst>
          </p:nvPr>
        </p:nvGraphicFramePr>
        <p:xfrm>
          <a:off x="1043608" y="1796960"/>
          <a:ext cx="7632848" cy="3918621"/>
        </p:xfrm>
        <a:graphic>
          <a:graphicData uri="http://schemas.openxmlformats.org/drawingml/2006/table">
            <a:tbl>
              <a:tblPr/>
              <a:tblGrid>
                <a:gridCol w="545202"/>
                <a:gridCol w="7087646"/>
              </a:tblGrid>
              <a:tr h="527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Образование, в том числе: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9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пола, отмостки, замена окон в МОУ «Абагайтуйская СОШ»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здания в МОУ «Билитуйская СОШ» и МОУ «Харанорская ООШ»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окон, полов в МОУ «Красновеликанская ООШ»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пола, замена дверей, устройство отмостки, пожароохранная сигнализация в МОУ «Степнинская ООШ»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бассейна в МДОУ детский сад № 1 «Солнышко»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окон в МАОУ СОШ № 1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1.7.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кровли и замена окон в МОУ «Рудник-Абагайтуйская ООШ»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пола, замена окон в МОУ «Арабатукская НОШ»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пола в МДОУ детский сад №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 «Росинка»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Объекты коммунального хозяйства, в том числе: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71745" algn="r"/>
                        </a:tabLst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Проектирование и строительство теплотрассы и котельной в сельском поселении «Черно-Озерское»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71745" algn="r"/>
                        </a:tabLs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Устройство освещения МУДО ДОО (П)Ц «Пограничник»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1211"/>
            <a:ext cx="9036496" cy="36754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Реализация муниципальных программ в 2022 году и плановом периоде 2023 и 2024 годах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731569"/>
              </p:ext>
            </p:extLst>
          </p:nvPr>
        </p:nvGraphicFramePr>
        <p:xfrm>
          <a:off x="35496" y="1255779"/>
          <a:ext cx="9108503" cy="5136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6889"/>
                <a:gridCol w="717204"/>
                <a:gridCol w="717204"/>
                <a:gridCol w="717206"/>
              </a:tblGrid>
              <a:tr h="273438"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  <a:endParaRPr lang="ru-RU" sz="1100" b="0" dirty="0"/>
                    </a:p>
                  </a:txBody>
                  <a:tcPr/>
                </a:tc>
              </a:tr>
              <a:tr h="403178">
                <a:tc>
                  <a:txBody>
                    <a:bodyPr/>
                    <a:lstStyle/>
                    <a:p>
                      <a:pPr algn="l" defTabSz="720000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муниципального района «Забайкальский район» на 2020-2026 годы» 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24 602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24 583,9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24 583,1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635">
                <a:tc>
                  <a:txBody>
                    <a:bodyPr/>
                    <a:lstStyle/>
                    <a:p>
                      <a:pPr marL="0" marR="0" indent="0" algn="l" defTabSz="7200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Развитие культуры муниципального района «Забайкальский район» (2020-2026 годы)</a:t>
                      </a: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88635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муниципального управления муниципального района «Забайкальский район»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52 874,9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36 282,9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38 953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88635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регулирование территориального развития муниципального района «Забайкальский район»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12 274,7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9 958,8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9 561,3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378081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Защита населения и территорий от чрезвычайных ситуаций, обеспечение пожарной безопасности и безопасности людей на водных объектах на 2020-2026 годы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299389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 муниципального района "Забайкальский район"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7 318,8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7 426,2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/>
                </a:tc>
              </a:tr>
              <a:tr h="331558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  <a:tabLst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Развитие дошкольного образования в муниципальном районе «Забайкальский район»(2020-2026 годы)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130 538,8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110 393,8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111 685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pPr algn="l" defTabSz="720000" fontAlgn="b">
                        <a:spcBef>
                          <a:spcPts val="0"/>
                        </a:spcBef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334 360,8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279 425,5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283 317,4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05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дополнительного образования муниципального района "Забайкальский район" (2020-2026 годы)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37 182,4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36  958,8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36  981,7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17 096,8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12 861,5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13 058,1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муниципальной собственностью муниципального района «Забайкальский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(2020-2026 годы)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362,7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муниципальном районе «Забайкальский район» на 2020-2026 годы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5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 злоупотреблению наркотиками, их незаконному обороту, алкоголизации населения и табакокурению в муниципальном районе «Забайкальский район» на 2020-2026 годы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48" marR="9348" marT="934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89"/>
          <a:stretch>
            <a:fillRect/>
          </a:stretch>
        </p:blipFill>
        <p:spPr bwMode="auto">
          <a:xfrm>
            <a:off x="0" y="429"/>
            <a:ext cx="9144000" cy="90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404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324" y="1885469"/>
            <a:ext cx="67151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Забайкальском районе функционирует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общеобразовательных учреждений, удовлетворяющее запросы граждан на образование, в которых обучается  более  2 913 учащихся  .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Система дошкольного образования района представлена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и 1 ведомственного детских садов,  с численностью 1 117 ребенка. 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 5 учреждениях  Забайкальского района дополнительного образования </a:t>
            </a:r>
            <a:r>
              <a:rPr lang="ru-RU" sz="1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занимаются  711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Более 1000 детей ежегодно планируется направить в  загородные оздоровительные, санаторные оздоровительные, оздоровительные с дневным пребыванием и палаточные лагеря.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7" name="Рисунок 6" descr="content_school-uru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105361"/>
            <a:ext cx="5400600" cy="249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etskiy-s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796784"/>
            <a:ext cx="2339753" cy="177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1085835"/>
            <a:ext cx="597666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pic>
        <p:nvPicPr>
          <p:cNvPr id="9" name="Рисунок 8" descr="_MG_9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6" y="1785123"/>
            <a:ext cx="2465816" cy="164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MG_94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941168"/>
            <a:ext cx="2357804" cy="15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987824" y="221212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Публичные слушания по проекту бюджета муниципального района «Забайкальский район» </a:t>
            </a:r>
          </a:p>
          <a:p>
            <a:r>
              <a:rPr lang="ru-RU" sz="1400" dirty="0" smtClean="0"/>
              <a:t>(проходят ежегодно в ноябре - декабре )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муниципального района «Забайкальский район» </a:t>
            </a:r>
          </a:p>
          <a:p>
            <a:r>
              <a:rPr lang="ru-RU" sz="1500" dirty="0" smtClean="0"/>
              <a:t>(проходят ежегодно в апреле – мае ) </a:t>
            </a:r>
            <a:endParaRPr lang="ru-RU" sz="1500" dirty="0"/>
          </a:p>
        </p:txBody>
      </p:sp>
      <p:pic>
        <p:nvPicPr>
          <p:cNvPr id="16" name="Рисунок 15" descr="6aaa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1" y="1823016"/>
            <a:ext cx="2304256" cy="153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203848" y="344504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Рисунок 17" descr="20151020_20585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6596" y="4869160"/>
            <a:ext cx="230990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500174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72816"/>
            <a:ext cx="81845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Комитет по финансам муниципального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пгт. Забайкальск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Красноармейская, 40 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Председатель: Чипизубова Наталья Николаевна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(30251) 3-16-78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(30251) 2-29-14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raifo_70088@mail.ru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пт. 9:00-12:30; 14:00-18:00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телефоны: Заместитель председателя - начальник бюджетного отдела : Рахманова Анна Владимировна 8 (30251) 2-29-05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8" name="Рисунок 7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08467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7" y="4797152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7272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4172" y="1484784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755576" y="4221088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района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11560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27784" y="1916832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232" y="1916832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района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6016" y="1916832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7" name="Рисунок 16" descr="чётен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797152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797152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989856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" name="Рисунок 8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(социальные выплаты населению, содержание муниципальных учреждений (образование, ЖКХ, культура, молодёжная политика, физическая культура и спорт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60800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36305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119675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474893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 rot="5400000">
            <a:off x="3773815" y="4083169"/>
            <a:ext cx="1308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4133591"/>
              </p:ext>
            </p:extLst>
          </p:nvPr>
        </p:nvGraphicFramePr>
        <p:xfrm>
          <a:off x="899592" y="1124744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3" name="object 6"/>
          <p:cNvSpPr>
            <a:spLocks/>
          </p:cNvSpPr>
          <p:nvPr/>
        </p:nvSpPr>
        <p:spPr bwMode="auto">
          <a:xfrm>
            <a:off x="0" y="227687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0" y="256490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чётень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27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124744"/>
            <a:ext cx="5040560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strike="noStrike" kern="1200" cap="none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Показатели социально-экономического развития  муниципального</a:t>
            </a:r>
            <a:r>
              <a:rPr kumimoji="0" lang="ru-RU" sz="2000" b="1" i="0" strike="noStrike" kern="1200" cap="none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 «Забайкальский район»</a:t>
            </a:r>
            <a:endParaRPr kumimoji="0" lang="ru-RU" sz="2000" b="1" i="0" strike="noStrike" kern="1200" cap="none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2025403"/>
              </p:ext>
            </p:extLst>
          </p:nvPr>
        </p:nvGraphicFramePr>
        <p:xfrm>
          <a:off x="5148808" y="1357298"/>
          <a:ext cx="3995192" cy="260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94428990"/>
              </p:ext>
            </p:extLst>
          </p:nvPr>
        </p:nvGraphicFramePr>
        <p:xfrm>
          <a:off x="4499992" y="4293096"/>
          <a:ext cx="4644008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362" y="4005064"/>
            <a:ext cx="44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effectLst/>
              </a:rPr>
              <a:t>Среднемесячная</a:t>
            </a:r>
            <a:r>
              <a:rPr lang="ru-RU" sz="1600" b="1" i="1" dirty="0" smtClean="0">
                <a:effectLst/>
              </a:rPr>
              <a:t> заработная плата  одного работающего в городе</a:t>
            </a:r>
            <a:endParaRPr lang="ru-RU" sz="1600" b="1" i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786" y="112474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Численность работающих, тыс. чел.</a:t>
            </a:r>
            <a:endParaRPr lang="ru-RU" sz="1600" b="1" i="1" dirty="0">
              <a:effectLst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2483768" y="5373216"/>
            <a:ext cx="1872208" cy="1368152"/>
          </a:xfrm>
          <a:prstGeom prst="wedgeRoundRectCallout">
            <a:avLst>
              <a:gd name="adj1" fmla="val -74526"/>
              <a:gd name="adj2" fmla="val -2661"/>
              <a:gd name="adj3" fmla="val 16667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При уровне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прожиточного минимума на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2022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год </a:t>
            </a:r>
            <a:endParaRPr lang="ru-RU" sz="1400" b="1" u="sng" baseline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u="sng" dirty="0" smtClean="0">
                <a:solidFill>
                  <a:schemeClr val="tx1"/>
                </a:solidFill>
                <a:latin typeface="Verdana" pitchFamily="34" charset="0"/>
              </a:rPr>
              <a:t>14 805 руб.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23790665"/>
              </p:ext>
            </p:extLst>
          </p:nvPr>
        </p:nvGraphicFramePr>
        <p:xfrm>
          <a:off x="185814" y="2608678"/>
          <a:ext cx="4506548" cy="254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27584" y="2420888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effectLst/>
              </a:rPr>
              <a:t>Фонд оплаты труда</a:t>
            </a:r>
            <a:endParaRPr lang="ru-RU" sz="1600" b="1" i="1" dirty="0">
              <a:effectLst/>
            </a:endParaRPr>
          </a:p>
        </p:txBody>
      </p:sp>
      <p:pic>
        <p:nvPicPr>
          <p:cNvPr id="14" name="Рисунок 13" descr="produktovaya_korz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157192"/>
            <a:ext cx="2218445" cy="17008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1631</Words>
  <Application>Microsoft Office PowerPoint</Application>
  <PresentationFormat>Экран (4:3)</PresentationFormat>
  <Paragraphs>289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проекта бюджета </vt:lpstr>
      <vt:lpstr>Доходы бюджета муниципального района  «Забайкальский район» на 2022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муниципальных программ в 2022 году и плановом периоде 2023 и 2024 годах     (тыс. руб.)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Денис</cp:lastModifiedBy>
  <cp:revision>325</cp:revision>
  <cp:lastPrinted>2022-01-30T23:17:44Z</cp:lastPrinted>
  <dcterms:created xsi:type="dcterms:W3CDTF">2015-12-08T06:00:19Z</dcterms:created>
  <dcterms:modified xsi:type="dcterms:W3CDTF">2022-01-31T01:19:15Z</dcterms:modified>
</cp:coreProperties>
</file>